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6"/>
  </p:notesMasterIdLst>
  <p:handoutMasterIdLst>
    <p:handoutMasterId r:id="rId27"/>
  </p:handoutMasterIdLst>
  <p:sldIdLst>
    <p:sldId id="301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2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4" r:id="rId22"/>
    <p:sldId id="325" r:id="rId23"/>
    <p:sldId id="326" r:id="rId24"/>
    <p:sldId id="327" r:id="rId25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E6EDA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0" autoAdjust="0"/>
    <p:restoredTop sz="72859" autoAdjust="0"/>
  </p:normalViewPr>
  <p:slideViewPr>
    <p:cSldViewPr>
      <p:cViewPr varScale="1">
        <p:scale>
          <a:sx n="53" d="100"/>
          <a:sy n="53" d="100"/>
        </p:scale>
        <p:origin x="-84" y="-708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250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0DF99-600F-407F-A0B0-975884C693FF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3300" y="696913"/>
            <a:ext cx="13944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81B25-361A-4CF2-83FB-A5783E5B1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26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Unstable Soil due</a:t>
            </a:r>
            <a:r>
              <a:rPr lang="en-US" sz="1200" baseline="0" dirty="0" smtClean="0"/>
              <a:t> to waterfront location of building</a:t>
            </a:r>
          </a:p>
          <a:p>
            <a:r>
              <a:rPr lang="en-US" sz="1200" baseline="0" dirty="0" smtClean="0"/>
              <a:t>Grade beams important due to unstable soil conditions</a:t>
            </a:r>
          </a:p>
          <a:p>
            <a:r>
              <a:rPr lang="en-US" sz="1100" dirty="0" smtClean="0"/>
              <a:t>22” – Blue</a:t>
            </a:r>
          </a:p>
          <a:p>
            <a:r>
              <a:rPr lang="en-US" sz="1100" dirty="0" smtClean="0"/>
              <a:t>20” - Red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81B25-361A-4CF2-83FB-A5783E5B19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845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W14x82 at top</a:t>
            </a:r>
          </a:p>
          <a:p>
            <a:r>
              <a:rPr lang="en-US" dirty="0" smtClean="0"/>
              <a:t>W14x90 in middle</a:t>
            </a:r>
          </a:p>
          <a:p>
            <a:r>
              <a:rPr lang="en-US" dirty="0" smtClean="0"/>
              <a:t>W14x159 bottom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81B25-361A-4CF2-83FB-A5783E5B197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306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81B25-361A-4CF2-83FB-A5783E5B197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929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2743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743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2743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2743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1385" y="5052546"/>
            <a:ext cx="1691103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2745" y="3132290"/>
            <a:ext cx="21526053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0" y="731519"/>
            <a:ext cx="19202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61274" y="376518"/>
            <a:ext cx="6172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72341" y="731520"/>
            <a:ext cx="14487861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98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429000" y="731520"/>
            <a:ext cx="19202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2743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743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2743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2743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585" y="2172648"/>
            <a:ext cx="1789999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7314" y="4607511"/>
            <a:ext cx="17911482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28997" y="731519"/>
            <a:ext cx="10040112" cy="34747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3935456" y="731520"/>
            <a:ext cx="1004011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731520"/>
            <a:ext cx="1004011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9341" y="1400327"/>
            <a:ext cx="1004011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41906" y="731520"/>
            <a:ext cx="1004011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5" y="1399032"/>
            <a:ext cx="1004011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287" y="2209801"/>
            <a:ext cx="1090825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0547" y="731520"/>
            <a:ext cx="1205125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7295" y="3497802"/>
            <a:ext cx="1016598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2743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743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2743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2743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25525" y="1143000"/>
            <a:ext cx="12344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3661" y="1010486"/>
            <a:ext cx="11082342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804" y="4464421"/>
            <a:ext cx="1915061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2743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743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2743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2743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79869" y="4372168"/>
            <a:ext cx="19537533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732260"/>
            <a:ext cx="19202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516600" y="6172201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599" y="6172201"/>
            <a:ext cx="10058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0000" y="617220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5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67900" y="599271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VIRGINIA ADVANCED SHIPBUILDING &amp; CARRIER INTEGRATION CENTER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8400" y="2875002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John Boyle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Structural Option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Thesis Advisor – Dr. Behr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5686" y="1613594"/>
            <a:ext cx="6860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NEWPORT NEWS, VA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78600" y="228600"/>
            <a:ext cx="7239000" cy="5867400"/>
          </a:xfrm>
          <a:prstGeom prst="rect">
            <a:avLst/>
          </a:prstGeom>
        </p:spPr>
      </p:pic>
      <p:pic>
        <p:nvPicPr>
          <p:cNvPr id="1026" name="Picture 2" descr="E:\1233 - VASCIC Building\1233 J_JOBS\Images\1233-2a Carrier Integration Ct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281" y="1076325"/>
            <a:ext cx="7183437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1800" y="56388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Clark-</a:t>
            </a:r>
            <a:r>
              <a:rPr lang="en-US" sz="1200" dirty="0" err="1" smtClean="0"/>
              <a:t>Nexsen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2021800" y="63246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Clark-</a:t>
            </a:r>
            <a:r>
              <a:rPr lang="en-US" sz="1200" dirty="0" err="1" smtClean="0"/>
              <a:t>Nexsen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0" y="3048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Architectural Breadth: 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Column </a:t>
            </a:r>
            <a:r>
              <a:rPr lang="en-US" sz="2800" dirty="0" smtClean="0">
                <a:solidFill>
                  <a:schemeClr val="tx2"/>
                </a:solidFill>
              </a:rPr>
              <a:t>Layout Redesign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5028" y="828020"/>
            <a:ext cx="4848225" cy="22936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0" y="3752374"/>
            <a:ext cx="5326380" cy="24612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58019" y="900209"/>
            <a:ext cx="2945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Current Column Layout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74088" y="3770024"/>
            <a:ext cx="2945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Redesigned Column Layout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828020"/>
            <a:ext cx="8458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Original </a:t>
            </a:r>
            <a:r>
              <a:rPr lang="en-US" dirty="0" smtClean="0">
                <a:solidFill>
                  <a:schemeClr val="tx2"/>
                </a:solidFill>
              </a:rPr>
              <a:t>column layout: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Contains irregularly shaped bays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Crafted to shape of building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Redesign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Created grid using existing perimeter columns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Created moderately sized, rectangular bays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Will make designing column strips and drop panels easier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Smallest Bay: 24’-11” x 2’-3”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Largest Bay: 29’-11” x 33’-10”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Columns are placed with little-to-no interference with the current floor plan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441" y="430442"/>
            <a:ext cx="41489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Existing Structural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Problem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Proposed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Architectural Breadth: </a:t>
            </a:r>
            <a:r>
              <a:rPr lang="en-US" b="1" dirty="0" smtClean="0">
                <a:solidFill>
                  <a:schemeClr val="tx2"/>
                </a:solidFill>
              </a:rPr>
              <a:t>Column </a:t>
            </a:r>
            <a:r>
              <a:rPr lang="en-US" b="1" dirty="0" smtClean="0">
                <a:solidFill>
                  <a:schemeClr val="tx2"/>
                </a:solidFill>
              </a:rPr>
              <a:t>Layout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Slab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Column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Lateral System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CM Breadth: Cost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Flood 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79200" y="16764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Clark-</a:t>
            </a:r>
            <a:r>
              <a:rPr lang="en-US" sz="1200" dirty="0" err="1" smtClean="0"/>
              <a:t>Nexsen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8592800" y="46482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Clark-</a:t>
            </a:r>
            <a:r>
              <a:rPr lang="en-US" sz="1200" dirty="0" err="1" smtClean="0"/>
              <a:t>Nexsen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3691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0" y="3048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Architectural Breadth: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Column </a:t>
            </a:r>
            <a:r>
              <a:rPr lang="en-US" sz="2800" dirty="0" smtClean="0">
                <a:solidFill>
                  <a:schemeClr val="tx2"/>
                </a:solidFill>
              </a:rPr>
              <a:t>Layout Redesign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63981" y="828020"/>
            <a:ext cx="4835208" cy="22936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58019" y="900209"/>
            <a:ext cx="2945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Current Column Layout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74088" y="3770024"/>
            <a:ext cx="2945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Redesigned Column Layout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01697" y="3429000"/>
            <a:ext cx="5594985" cy="3051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4441" y="430442"/>
            <a:ext cx="41489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Existing Structural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Problem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Proposed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Architectural Breadth: </a:t>
            </a:r>
            <a:r>
              <a:rPr lang="en-US" b="1" dirty="0" smtClean="0">
                <a:solidFill>
                  <a:schemeClr val="tx2"/>
                </a:solidFill>
              </a:rPr>
              <a:t>Column </a:t>
            </a:r>
            <a:r>
              <a:rPr lang="en-US" b="1" dirty="0" smtClean="0">
                <a:solidFill>
                  <a:schemeClr val="tx2"/>
                </a:solidFill>
              </a:rPr>
              <a:t>Layout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Slab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Column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Lateral System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CM Breadth: Cost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Flood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01200" y="828020"/>
            <a:ext cx="8458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Original </a:t>
            </a:r>
            <a:r>
              <a:rPr lang="en-US" dirty="0" smtClean="0">
                <a:solidFill>
                  <a:schemeClr val="tx2"/>
                </a:solidFill>
              </a:rPr>
              <a:t>column layout: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Contains irregularly shaped bays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Crafted to shape of building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Redesign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Created grid using existing perimeter columns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Created moderately sized, rectangular bays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Will make designing column strips and drop panels easier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Smallest Bay: 24’-11” x 2’-3”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Largest Bay: 29’-11” x 33’-10”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Columns are placed with little-to-no interference with the current floor plan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1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Slab Redesign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828020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Original floor system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Composite steel deck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Wide-flange steel beams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Floor thickness: 22.5”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Redesign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Two-way flat slab: 4,000 psi concrete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Advantages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Easy formwork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Simple bar placements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Minimize floor-to-floor heights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3964" y="4734342"/>
            <a:ext cx="79602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Results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12” thickness w/ 3” drop panels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Penthouse: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10” thickness w/ 3” drop panels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Nearly 8”/floor reduction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9600" y="1447800"/>
            <a:ext cx="5943600" cy="170878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9600" y="4279820"/>
            <a:ext cx="5943600" cy="20580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581395" y="828020"/>
            <a:ext cx="617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SLAB THICKNESS FLOORS 1-7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95432" y="34290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SLAB THICKNESS PENTHOUSE</a:t>
            </a: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4441" y="430442"/>
            <a:ext cx="41489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Existing Structural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Problem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Proposed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Architectural Breadth: Column </a:t>
            </a:r>
            <a:r>
              <a:rPr lang="en-US" dirty="0" smtClean="0">
                <a:solidFill>
                  <a:schemeClr val="tx2"/>
                </a:solidFill>
              </a:rPr>
              <a:t>Layout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Slab Redesign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Results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Architectural Impact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Column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Lateral System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CM Breadth: Cost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Flood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23691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Slab Redesign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828020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Architectural Impact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8” reduction in floor thickness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Reduces total floor height by nearly 5 feet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1280258"/>
              </p:ext>
            </p:extLst>
          </p:nvPr>
        </p:nvGraphicFramePr>
        <p:xfrm>
          <a:off x="9906000" y="3048000"/>
          <a:ext cx="6080760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4480"/>
                <a:gridCol w="2499360"/>
                <a:gridCol w="202692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400" dirty="0">
                          <a:effectLst/>
                        </a:rPr>
                        <a:t>FLOOR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200">
                          <a:effectLst/>
                        </a:rPr>
                        <a:t>HEIGHT (CURRENT BUILDING)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200">
                          <a:effectLst/>
                        </a:rPr>
                        <a:t>HEIGHT (REDESIGN)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en-US" sz="1400" baseline="30000">
                          <a:effectLst/>
                        </a:rPr>
                        <a:t>st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200">
                          <a:effectLst/>
                        </a:rPr>
                        <a:t>0’-0”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200">
                          <a:effectLst/>
                        </a:rPr>
                        <a:t>0’-0”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en-US" sz="1400" baseline="30000">
                          <a:effectLst/>
                        </a:rPr>
                        <a:t>nd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200">
                          <a:effectLst/>
                        </a:rPr>
                        <a:t>17’-6”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200">
                          <a:effectLst/>
                        </a:rPr>
                        <a:t>17’-6”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r>
                        <a:rPr lang="en-US" sz="1400" baseline="30000">
                          <a:effectLst/>
                        </a:rPr>
                        <a:t>rd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200">
                          <a:effectLst/>
                        </a:rPr>
                        <a:t>32’-10”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200">
                          <a:effectLst/>
                        </a:rPr>
                        <a:t>32’-2”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r>
                        <a:rPr lang="en-US" sz="1400" baseline="30000">
                          <a:effectLst/>
                        </a:rPr>
                        <a:t>th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200">
                          <a:effectLst/>
                        </a:rPr>
                        <a:t>47’-2”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200">
                          <a:effectLst/>
                        </a:rPr>
                        <a:t>45’-10”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r>
                        <a:rPr lang="en-US" sz="1400" baseline="30000">
                          <a:effectLst/>
                        </a:rPr>
                        <a:t>th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200">
                          <a:effectLst/>
                        </a:rPr>
                        <a:t>61’-6”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200">
                          <a:effectLst/>
                        </a:rPr>
                        <a:t>59’-6”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r>
                        <a:rPr lang="en-US" sz="1400" baseline="30000">
                          <a:effectLst/>
                        </a:rPr>
                        <a:t>th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200">
                          <a:effectLst/>
                        </a:rPr>
                        <a:t>75’-10”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200">
                          <a:effectLst/>
                        </a:rPr>
                        <a:t>73’-2”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r>
                        <a:rPr lang="en-US" sz="1400" baseline="30000">
                          <a:effectLst/>
                        </a:rPr>
                        <a:t>th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200">
                          <a:effectLst/>
                        </a:rPr>
                        <a:t>90’-2”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200">
                          <a:effectLst/>
                        </a:rPr>
                        <a:t>86’-10”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400">
                          <a:effectLst/>
                        </a:rPr>
                        <a:t>Penthouse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200">
                          <a:effectLst/>
                        </a:rPr>
                        <a:t>104’-6”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200">
                          <a:effectLst/>
                        </a:rPr>
                        <a:t>99’-8”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400" dirty="0">
                          <a:effectLst/>
                        </a:rPr>
                        <a:t>Roof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200">
                          <a:effectLst/>
                        </a:rPr>
                        <a:t>126’-3”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49700" algn="l"/>
                        </a:tabLst>
                      </a:pPr>
                      <a:r>
                        <a:rPr lang="en-US" sz="1200" dirty="0">
                          <a:effectLst/>
                        </a:rPr>
                        <a:t>122’-1”</a:t>
                      </a: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4441" y="430442"/>
            <a:ext cx="41489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Existing Structural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Problem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Proposed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Architectural Breadth: Column </a:t>
            </a:r>
            <a:r>
              <a:rPr lang="en-US" dirty="0" smtClean="0">
                <a:solidFill>
                  <a:schemeClr val="tx2"/>
                </a:solidFill>
              </a:rPr>
              <a:t>Layout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Slab Redesign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Results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Architectural Impact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Column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Lateral System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CM Breadth: Cost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Flood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23691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Loads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82802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Live loads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Dead loads</a:t>
            </a: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4324791"/>
              </p:ext>
            </p:extLst>
          </p:nvPr>
        </p:nvGraphicFramePr>
        <p:xfrm>
          <a:off x="9906000" y="1945392"/>
          <a:ext cx="6080760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5210"/>
                <a:gridCol w="1904365"/>
                <a:gridCol w="186118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OCCUPANCY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DESIGN LOAD (psf)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THESIS LOAD (psf)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Penthouse Roof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Low Roof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Penthouse Floor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125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125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Offices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Conference Rooms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Corridors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Stairs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Toilets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0583814"/>
              </p:ext>
            </p:extLst>
          </p:nvPr>
        </p:nvGraphicFramePr>
        <p:xfrm>
          <a:off x="9906000" y="4648200"/>
          <a:ext cx="5623560" cy="171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4005"/>
                <a:gridCol w="278955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LOAD TYPE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LOAD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Normal Weight Concrete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150 pcf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Lightweight Concrete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120pcf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MEP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10psf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Partitions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20psf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Finishes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10psf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Curtain Wall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15psf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577137" y="900210"/>
            <a:ext cx="718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GRAVITY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441" y="430442"/>
            <a:ext cx="41489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Existing Structural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Problem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Proposed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Architectural Breadth: Column </a:t>
            </a:r>
            <a:r>
              <a:rPr lang="en-US" dirty="0" smtClean="0">
                <a:solidFill>
                  <a:schemeClr val="tx2"/>
                </a:solidFill>
              </a:rPr>
              <a:t>Layout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Slab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Loads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Gravity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Wind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Column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Lateral System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CM Breadth: Cost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Flood 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63200" y="63246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Clark-</a:t>
            </a:r>
            <a:r>
              <a:rPr lang="en-US" sz="1200" dirty="0" err="1" smtClean="0"/>
              <a:t>Nexsen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39400" y="38862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Clark-</a:t>
            </a:r>
            <a:r>
              <a:rPr lang="en-US" sz="1200" dirty="0" err="1" smtClean="0"/>
              <a:t>Nexsen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3691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Loads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77137" y="900210"/>
            <a:ext cx="718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WIND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1200" y="828020"/>
            <a:ext cx="8458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Location: Newport News, VA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Exposure: D (Building @ Shoreline)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Occupancy: III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Basic Wind Speed (V): 90 mph</a:t>
            </a: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9159664"/>
              </p:ext>
            </p:extLst>
          </p:nvPr>
        </p:nvGraphicFramePr>
        <p:xfrm>
          <a:off x="9889957" y="3348409"/>
          <a:ext cx="7095187" cy="32950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3595"/>
                <a:gridCol w="887028"/>
                <a:gridCol w="962551"/>
                <a:gridCol w="795119"/>
                <a:gridCol w="795119"/>
                <a:gridCol w="1661160"/>
                <a:gridCol w="880615"/>
              </a:tblGrid>
              <a:tr h="347269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Height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Kz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qz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Height Difference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758"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First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0.943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16.62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18.09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758"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Second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26.5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1.137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20.05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20.84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17.5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91.60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758"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Third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41.83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1.231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21.70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22.17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15.33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87.19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758"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Fourth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56.16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1.296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22.85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23.09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14.33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87.43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758"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Fifth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70.5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1.348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23.77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23.83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14.34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89.97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758"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Sixth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84.83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1.393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24.54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24.45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14.33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92.11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758"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Seventh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99.16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1.431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25.22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24.99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14.33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97.42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269"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Penthouse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114.5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1.467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25.86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25.50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15.34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121.17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758"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Roof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135.21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1.510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26.62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26.11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20.71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70.30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71532" y="3810000"/>
            <a:ext cx="7848600" cy="28194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34121"/>
              </p:ext>
            </p:extLst>
          </p:nvPr>
        </p:nvGraphicFramePr>
        <p:xfrm>
          <a:off x="20345400" y="678705"/>
          <a:ext cx="3910899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0725"/>
                <a:gridCol w="918121"/>
                <a:gridCol w="831492"/>
                <a:gridCol w="1270561"/>
              </a:tblGrid>
              <a:tr h="190500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Force (k)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Shear (k)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Moment (ft-k)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Ground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179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First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175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1603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Second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87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177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2863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Third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87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182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4123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Fourth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5533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Fifth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219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6984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Sixth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97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191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8783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Penthouse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121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12783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Roof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8873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275842" y="3348409"/>
            <a:ext cx="5149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Wind Diagram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07400" y="116396"/>
            <a:ext cx="5149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Wind Forces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76747" y="2828568"/>
            <a:ext cx="5149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Wind Loads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441" y="430442"/>
            <a:ext cx="41489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Existing Structural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Problem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Proposed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Architectural Breadth: Column </a:t>
            </a:r>
            <a:r>
              <a:rPr lang="en-US" dirty="0" smtClean="0">
                <a:solidFill>
                  <a:schemeClr val="tx2"/>
                </a:solidFill>
              </a:rPr>
              <a:t>Layout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Slab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Loads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Gravity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Wind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Column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Lateral System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CM Breadth: Cost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Flood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23691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Column Redesign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1200" y="828020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Original column design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Steel wide-flange members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Redesign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Reinforced concrete columns w/ steel rebar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Columns kept as small as possible to retain the light, open feel of the current design</a:t>
            </a: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7137" y="900210"/>
            <a:ext cx="718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DESIGN CRITERIA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441" y="430442"/>
            <a:ext cx="468235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Existing Structural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Problem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Proposed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Architectural Breadth:  </a:t>
            </a:r>
            <a:r>
              <a:rPr lang="en-US" dirty="0" smtClean="0">
                <a:solidFill>
                  <a:schemeClr val="tx2"/>
                </a:solidFill>
              </a:rPr>
              <a:t>     Column </a:t>
            </a:r>
            <a:r>
              <a:rPr lang="en-US" dirty="0" smtClean="0">
                <a:solidFill>
                  <a:schemeClr val="tx2"/>
                </a:solidFill>
              </a:rPr>
              <a:t>Layout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Slab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Column Redesign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Design Criteria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RAM Model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Results / Architectural Impact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Checks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Lateral System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CM Breadth: Cost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Flood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23691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Column Redesign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77137" y="900210"/>
            <a:ext cx="718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RAM MODEL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1200" y="828020"/>
            <a:ext cx="845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DL: 80 </a:t>
            </a:r>
            <a:r>
              <a:rPr lang="en-US" dirty="0" err="1" smtClean="0">
                <a:solidFill>
                  <a:schemeClr val="tx2"/>
                </a:solidFill>
              </a:rPr>
              <a:t>psf</a:t>
            </a: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LL carefully placed with floor plan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Bar configurations: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# of bars range from 8-16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1084" y="1361875"/>
            <a:ext cx="4515218" cy="296885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05694" y="3286222"/>
            <a:ext cx="3011905" cy="3285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01084" y="715543"/>
            <a:ext cx="5149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RAM Model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05694" y="2615471"/>
            <a:ext cx="294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Front View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441" y="430442"/>
            <a:ext cx="468235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Existing Structural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Problem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Proposed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Architectural Breadth: </a:t>
            </a:r>
            <a:r>
              <a:rPr lang="en-US" dirty="0" smtClean="0">
                <a:solidFill>
                  <a:schemeClr val="tx2"/>
                </a:solidFill>
              </a:rPr>
              <a:t>      Column </a:t>
            </a:r>
            <a:r>
              <a:rPr lang="en-US" dirty="0" smtClean="0">
                <a:solidFill>
                  <a:schemeClr val="tx2"/>
                </a:solidFill>
              </a:rPr>
              <a:t>Layout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Slab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Column Redesign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Design Criteria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RAM Model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Results / Architectural Impact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Checks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Lateral System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CM Breadth: Cost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Flood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23691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Column Redesign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828020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RESULTS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10”x10” in penthouse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24x24” in first floor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ARCHITECTURAL IMPACT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Columns larger than anticipated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Larger columns located in more open, spacious areas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441" y="430442"/>
            <a:ext cx="513955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Existing Structural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Problem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Proposed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Architectural Breadth: </a:t>
            </a:r>
            <a:r>
              <a:rPr lang="en-US" dirty="0" smtClean="0">
                <a:solidFill>
                  <a:schemeClr val="tx2"/>
                </a:solidFill>
              </a:rPr>
              <a:t>            Column </a:t>
            </a:r>
            <a:r>
              <a:rPr lang="en-US" dirty="0" smtClean="0">
                <a:solidFill>
                  <a:schemeClr val="tx2"/>
                </a:solidFill>
              </a:rPr>
              <a:t>Layout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Slab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Column Redesign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Design Criteria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RAM Model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Results / Architectural Impact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Checks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Lateral System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CM Breadth: Cost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Flood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23691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Column Redesign</a:t>
            </a:r>
            <a:endParaRPr lang="en-US" sz="28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9601200" y="828020"/>
                <a:ext cx="8458200" cy="6343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Checks</a:t>
                </a: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Column D-7, Level 3</a:t>
                </a: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At = 847 ft</a:t>
                </a:r>
                <a:r>
                  <a:rPr lang="en-US" baseline="30000" dirty="0">
                    <a:solidFill>
                      <a:schemeClr val="tx2"/>
                    </a:solidFill>
                  </a:rPr>
                  <a:t>2</a:t>
                </a:r>
                <a:endParaRPr lang="en-US" dirty="0">
                  <a:solidFill>
                    <a:schemeClr val="tx2"/>
                  </a:solidFill>
                  <a:effectLst/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 </a:t>
                </a:r>
                <a:endParaRPr lang="en-US" dirty="0">
                  <a:solidFill>
                    <a:schemeClr val="tx2"/>
                  </a:solidFill>
                  <a:effectLst/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DL = 180 </a:t>
                </a:r>
                <a:r>
                  <a:rPr lang="en-US" dirty="0" err="1">
                    <a:solidFill>
                      <a:schemeClr val="tx2"/>
                    </a:solidFill>
                  </a:rPr>
                  <a:t>psf</a:t>
                </a:r>
                <a:endParaRPr lang="en-US" dirty="0">
                  <a:solidFill>
                    <a:schemeClr val="tx2"/>
                  </a:solidFill>
                  <a:effectLst/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LL = 80 </a:t>
                </a:r>
                <a:r>
                  <a:rPr lang="en-US" dirty="0" err="1">
                    <a:solidFill>
                      <a:schemeClr val="tx2"/>
                    </a:solidFill>
                  </a:rPr>
                  <a:t>psf</a:t>
                </a:r>
                <a:endParaRPr lang="en-US" dirty="0">
                  <a:solidFill>
                    <a:schemeClr val="tx2"/>
                  </a:solidFill>
                  <a:effectLst/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 </a:t>
                </a:r>
                <a:endParaRPr lang="en-US" dirty="0">
                  <a:solidFill>
                    <a:schemeClr val="tx2"/>
                  </a:solidFill>
                  <a:effectLst/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W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u</a:t>
                </a:r>
                <a:r>
                  <a:rPr lang="en-US" dirty="0">
                    <a:solidFill>
                      <a:schemeClr val="tx2"/>
                    </a:solidFill>
                  </a:rPr>
                  <a:t> = 1.2(180) + 1.6(80) = 344 </a:t>
                </a:r>
                <a:r>
                  <a:rPr lang="en-US" dirty="0" err="1">
                    <a:solidFill>
                      <a:schemeClr val="tx2"/>
                    </a:solidFill>
                  </a:rPr>
                  <a:t>psf</a:t>
                </a:r>
                <a:endParaRPr lang="en-US" dirty="0">
                  <a:solidFill>
                    <a:schemeClr val="tx2"/>
                  </a:solidFill>
                  <a:effectLst/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 </a:t>
                </a:r>
                <a:endParaRPr lang="en-US" dirty="0">
                  <a:solidFill>
                    <a:schemeClr val="tx2"/>
                  </a:solidFill>
                  <a:effectLst/>
                </a:endParaRPr>
              </a:p>
              <a:p>
                <a:r>
                  <a:rPr lang="en-US" dirty="0" err="1">
                    <a:solidFill>
                      <a:schemeClr val="tx2"/>
                    </a:solidFill>
                  </a:rPr>
                  <a:t>P</a:t>
                </a:r>
                <a:r>
                  <a:rPr lang="en-US" baseline="-25000" dirty="0" err="1">
                    <a:solidFill>
                      <a:schemeClr val="tx2"/>
                    </a:solidFill>
                  </a:rPr>
                  <a:t>u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 3rd floor</a:t>
                </a:r>
                <a:r>
                  <a:rPr lang="en-US" dirty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344(8437)</m:t>
                        </m:r>
                      </m:num>
                      <m:den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= 291.37 k</a:t>
                </a:r>
                <a:endParaRPr lang="en-US" dirty="0">
                  <a:solidFill>
                    <a:schemeClr val="tx2"/>
                  </a:solidFill>
                  <a:effectLst/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 </a:t>
                </a:r>
                <a:endParaRPr lang="en-US" dirty="0">
                  <a:solidFill>
                    <a:schemeClr val="tx2"/>
                  </a:solidFill>
                  <a:effectLst/>
                </a:endParaRPr>
              </a:p>
              <a:p>
                <a:r>
                  <a:rPr lang="en-US" dirty="0" err="1">
                    <a:solidFill>
                      <a:schemeClr val="tx2"/>
                    </a:solidFill>
                  </a:rPr>
                  <a:t>P</a:t>
                </a:r>
                <a:r>
                  <a:rPr lang="en-US" baseline="-25000" dirty="0" err="1">
                    <a:solidFill>
                      <a:schemeClr val="tx2"/>
                    </a:solidFill>
                  </a:rPr>
                  <a:t>u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 above floors</a:t>
                </a:r>
                <a:r>
                  <a:rPr lang="en-US" dirty="0">
                    <a:solidFill>
                      <a:schemeClr val="tx2"/>
                    </a:solidFill>
                  </a:rPr>
                  <a:t> = 1268.25 k</a:t>
                </a:r>
                <a:endParaRPr lang="en-US" dirty="0">
                  <a:solidFill>
                    <a:schemeClr val="tx2"/>
                  </a:solidFill>
                  <a:effectLst/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 </a:t>
                </a:r>
                <a:endParaRPr lang="en-US" dirty="0">
                  <a:solidFill>
                    <a:schemeClr val="tx2"/>
                  </a:solidFill>
                  <a:effectLst/>
                </a:endParaRPr>
              </a:p>
              <a:p>
                <a:r>
                  <a:rPr lang="en-US" dirty="0" err="1">
                    <a:solidFill>
                      <a:schemeClr val="tx2"/>
                    </a:solidFill>
                  </a:rPr>
                  <a:t>P</a:t>
                </a:r>
                <a:r>
                  <a:rPr lang="en-US" baseline="-25000" dirty="0" err="1">
                    <a:solidFill>
                      <a:schemeClr val="tx2"/>
                    </a:solidFill>
                  </a:rPr>
                  <a:t>u</a:t>
                </a:r>
                <a:r>
                  <a:rPr lang="en-US" dirty="0">
                    <a:solidFill>
                      <a:schemeClr val="tx2"/>
                    </a:solidFill>
                  </a:rPr>
                  <a:t> = 291.37 + 1268.25 = 1559.2 k</a:t>
                </a:r>
                <a:endParaRPr lang="en-US" dirty="0">
                  <a:solidFill>
                    <a:schemeClr val="tx2"/>
                  </a:solidFill>
                  <a:effectLst/>
                </a:endParaRPr>
              </a:p>
              <a:p>
                <a:r>
                  <a:rPr lang="en-US" dirty="0"/>
                  <a:t> </a:t>
                </a:r>
                <a:endParaRPr lang="en-US" dirty="0">
                  <a:effectLst/>
                </a:endParaRPr>
              </a:p>
              <a:p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828020"/>
                <a:ext cx="8458200" cy="634321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865" t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8666995" y="813829"/>
            <a:ext cx="84582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M</a:t>
            </a:r>
            <a:r>
              <a:rPr lang="en-US" baseline="-25000" dirty="0" err="1">
                <a:solidFill>
                  <a:schemeClr val="tx2"/>
                </a:solidFill>
              </a:rPr>
              <a:t>uT</a:t>
            </a:r>
            <a:r>
              <a:rPr lang="en-US" dirty="0">
                <a:solidFill>
                  <a:schemeClr val="tx2"/>
                </a:solidFill>
              </a:rPr>
              <a:t> = 36.12 </a:t>
            </a:r>
            <a:r>
              <a:rPr lang="en-US" dirty="0" err="1">
                <a:solidFill>
                  <a:schemeClr val="tx2"/>
                </a:solidFill>
              </a:rPr>
              <a:t>ft</a:t>
            </a:r>
            <a:r>
              <a:rPr lang="en-US" dirty="0">
                <a:solidFill>
                  <a:schemeClr val="tx2"/>
                </a:solidFill>
              </a:rPr>
              <a:t>-k</a:t>
            </a:r>
          </a:p>
          <a:p>
            <a:r>
              <a:rPr lang="en-US" dirty="0">
                <a:solidFill>
                  <a:schemeClr val="tx2"/>
                </a:solidFill>
              </a:rPr>
              <a:t> </a:t>
            </a:r>
          </a:p>
          <a:p>
            <a:r>
              <a:rPr lang="en-US" dirty="0" err="1">
                <a:solidFill>
                  <a:schemeClr val="tx2"/>
                </a:solidFill>
              </a:rPr>
              <a:t>M</a:t>
            </a:r>
            <a:r>
              <a:rPr lang="en-US" baseline="-25000" dirty="0" err="1">
                <a:solidFill>
                  <a:schemeClr val="tx2"/>
                </a:solidFill>
              </a:rPr>
              <a:t>uB</a:t>
            </a:r>
            <a:r>
              <a:rPr lang="en-US" dirty="0">
                <a:solidFill>
                  <a:schemeClr val="tx2"/>
                </a:solidFill>
              </a:rPr>
              <a:t> = -22.08 </a:t>
            </a:r>
            <a:r>
              <a:rPr lang="en-US" dirty="0" err="1">
                <a:solidFill>
                  <a:schemeClr val="tx2"/>
                </a:solidFill>
              </a:rPr>
              <a:t>ft</a:t>
            </a:r>
            <a:r>
              <a:rPr lang="en-US" dirty="0">
                <a:solidFill>
                  <a:schemeClr val="tx2"/>
                </a:solidFill>
              </a:rPr>
              <a:t>-k</a:t>
            </a:r>
          </a:p>
          <a:p>
            <a:r>
              <a:rPr lang="en-US" dirty="0">
                <a:solidFill>
                  <a:schemeClr val="tx2"/>
                </a:solidFill>
              </a:rPr>
              <a:t> 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H = 13.33 </a:t>
            </a:r>
            <a:r>
              <a:rPr lang="en-US" dirty="0" err="1" smtClean="0">
                <a:solidFill>
                  <a:schemeClr val="tx2"/>
                </a:solidFill>
              </a:rPr>
              <a:t>ft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 </a:t>
            </a:r>
          </a:p>
          <a:p>
            <a:r>
              <a:rPr lang="en-US" dirty="0" err="1">
                <a:solidFill>
                  <a:schemeClr val="tx2"/>
                </a:solidFill>
              </a:rPr>
              <a:t>F</a:t>
            </a:r>
            <a:r>
              <a:rPr lang="en-US" baseline="-25000" dirty="0" err="1">
                <a:solidFill>
                  <a:schemeClr val="tx2"/>
                </a:solidFill>
              </a:rPr>
              <a:t>y</a:t>
            </a:r>
            <a:r>
              <a:rPr lang="en-US" dirty="0">
                <a:solidFill>
                  <a:schemeClr val="tx2"/>
                </a:solidFill>
              </a:rPr>
              <a:t> = 60 </a:t>
            </a:r>
            <a:r>
              <a:rPr lang="en-US" dirty="0" err="1">
                <a:solidFill>
                  <a:schemeClr val="tx2"/>
                </a:solidFill>
              </a:rPr>
              <a:t>ksi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 </a:t>
            </a:r>
          </a:p>
          <a:p>
            <a:r>
              <a:rPr lang="en-US" dirty="0" err="1">
                <a:solidFill>
                  <a:schemeClr val="tx2"/>
                </a:solidFill>
              </a:rPr>
              <a:t>F’</a:t>
            </a:r>
            <a:r>
              <a:rPr lang="en-US" baseline="-25000" dirty="0" err="1">
                <a:solidFill>
                  <a:schemeClr val="tx2"/>
                </a:solidFill>
              </a:rPr>
              <a:t>c</a:t>
            </a:r>
            <a:r>
              <a:rPr lang="en-US" dirty="0">
                <a:solidFill>
                  <a:schemeClr val="tx2"/>
                </a:solidFill>
              </a:rPr>
              <a:t> = 4 </a:t>
            </a:r>
            <a:r>
              <a:rPr lang="en-US" dirty="0" err="1">
                <a:solidFill>
                  <a:schemeClr val="tx2"/>
                </a:solidFill>
              </a:rPr>
              <a:t>ksi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 </a:t>
            </a:r>
          </a:p>
          <a:p>
            <a:r>
              <a:rPr lang="en-US" dirty="0">
                <a:solidFill>
                  <a:schemeClr val="tx2"/>
                </a:solidFill>
              </a:rPr>
              <a:t>14 #10 bars</a:t>
            </a:r>
          </a:p>
          <a:p>
            <a:r>
              <a:rPr lang="en-US" dirty="0">
                <a:solidFill>
                  <a:schemeClr val="tx2"/>
                </a:solidFill>
              </a:rPr>
              <a:t> </a:t>
            </a:r>
          </a:p>
          <a:p>
            <a:r>
              <a:rPr lang="en-US" dirty="0" err="1">
                <a:solidFill>
                  <a:schemeClr val="tx2"/>
                </a:solidFill>
              </a:rPr>
              <a:t>ΦP</a:t>
            </a:r>
            <a:r>
              <a:rPr lang="en-US" baseline="-25000" dirty="0" err="1">
                <a:solidFill>
                  <a:schemeClr val="tx2"/>
                </a:solidFill>
              </a:rPr>
              <a:t>n</a:t>
            </a:r>
            <a:r>
              <a:rPr lang="en-US" dirty="0">
                <a:solidFill>
                  <a:schemeClr val="tx2"/>
                </a:solidFill>
              </a:rPr>
              <a:t> = .8Φ[.85f’</a:t>
            </a:r>
            <a:r>
              <a:rPr lang="en-US" baseline="-25000" dirty="0">
                <a:solidFill>
                  <a:schemeClr val="tx2"/>
                </a:solidFill>
              </a:rPr>
              <a:t>c</a:t>
            </a:r>
            <a:r>
              <a:rPr lang="en-US" dirty="0">
                <a:solidFill>
                  <a:schemeClr val="tx2"/>
                </a:solidFill>
              </a:rPr>
              <a:t>(A</a:t>
            </a:r>
            <a:r>
              <a:rPr lang="en-US" baseline="-25000" dirty="0">
                <a:solidFill>
                  <a:schemeClr val="tx2"/>
                </a:solidFill>
              </a:rPr>
              <a:t>g</a:t>
            </a:r>
            <a:r>
              <a:rPr lang="en-US" dirty="0">
                <a:solidFill>
                  <a:schemeClr val="tx2"/>
                </a:solidFill>
              </a:rPr>
              <a:t> – </a:t>
            </a:r>
            <a:r>
              <a:rPr lang="en-US" dirty="0" err="1">
                <a:solidFill>
                  <a:schemeClr val="tx2"/>
                </a:solidFill>
              </a:rPr>
              <a:t>A</a:t>
            </a:r>
            <a:r>
              <a:rPr lang="en-US" baseline="-25000" dirty="0" err="1">
                <a:solidFill>
                  <a:schemeClr val="tx2"/>
                </a:solidFill>
              </a:rPr>
              <a:t>st</a:t>
            </a:r>
            <a:r>
              <a:rPr lang="en-US" dirty="0">
                <a:solidFill>
                  <a:schemeClr val="tx2"/>
                </a:solidFill>
              </a:rPr>
              <a:t>) + </a:t>
            </a:r>
            <a:r>
              <a:rPr lang="en-US" dirty="0" err="1">
                <a:solidFill>
                  <a:schemeClr val="tx2"/>
                </a:solidFill>
              </a:rPr>
              <a:t>fy</a:t>
            </a:r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dirty="0" err="1">
                <a:solidFill>
                  <a:schemeClr val="tx2"/>
                </a:solidFill>
              </a:rPr>
              <a:t>A</a:t>
            </a:r>
            <a:r>
              <a:rPr lang="en-US" baseline="-25000" dirty="0" err="1">
                <a:solidFill>
                  <a:schemeClr val="tx2"/>
                </a:solidFill>
              </a:rPr>
              <a:t>st</a:t>
            </a:r>
            <a:r>
              <a:rPr lang="en-US" dirty="0">
                <a:solidFill>
                  <a:schemeClr val="tx2"/>
                </a:solidFill>
              </a:rPr>
              <a:t>)]</a:t>
            </a:r>
          </a:p>
          <a:p>
            <a:r>
              <a:rPr lang="en-US" dirty="0">
                <a:solidFill>
                  <a:schemeClr val="tx2"/>
                </a:solidFill>
              </a:rPr>
              <a:t> </a:t>
            </a:r>
          </a:p>
          <a:p>
            <a:r>
              <a:rPr lang="en-US" dirty="0">
                <a:solidFill>
                  <a:schemeClr val="tx2"/>
                </a:solidFill>
              </a:rPr>
              <a:t>Φ(1559.2) = .8Φ[.85(4)(20(20) – 14(1.27)) + 60(14)(14)(1.27)]</a:t>
            </a:r>
          </a:p>
          <a:p>
            <a:r>
              <a:rPr lang="en-US" dirty="0">
                <a:solidFill>
                  <a:schemeClr val="tx2"/>
                </a:solidFill>
              </a:rPr>
              <a:t> </a:t>
            </a:r>
          </a:p>
          <a:p>
            <a:r>
              <a:rPr lang="en-US" dirty="0">
                <a:solidFill>
                  <a:schemeClr val="tx2"/>
                </a:solidFill>
              </a:rPr>
              <a:t>1559.2 &lt; 1893.1 =&gt; ok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>
              <a:effectLst/>
            </a:endParaRPr>
          </a:p>
          <a:p>
            <a:r>
              <a:rPr lang="en-US" dirty="0"/>
              <a:t> </a:t>
            </a:r>
            <a:endParaRPr lang="en-US" dirty="0">
              <a:effectLst/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441" y="430442"/>
            <a:ext cx="468235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Existing Structural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Problem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Proposed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Architectural Breadth: </a:t>
            </a:r>
            <a:r>
              <a:rPr lang="en-US" dirty="0" smtClean="0">
                <a:solidFill>
                  <a:schemeClr val="tx2"/>
                </a:solidFill>
              </a:rPr>
              <a:t>      Column </a:t>
            </a:r>
            <a:r>
              <a:rPr lang="en-US" dirty="0" smtClean="0">
                <a:solidFill>
                  <a:schemeClr val="tx2"/>
                </a:solidFill>
              </a:rPr>
              <a:t>Layout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Slab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Column Redesign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Design Criteria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RAM Model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Results / Architectural Impact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Checks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Lateral System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CM Breadth: Cost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Flood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23691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ACKNOWLEDGEMENTS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7400" y="1600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 would like to thank the following individuals for their support on this project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0" y="2598569"/>
            <a:ext cx="2625725" cy="593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77400" y="3657600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Professor M. Kevin </a:t>
            </a:r>
            <a:r>
              <a:rPr lang="en-US" dirty="0" err="1" smtClean="0">
                <a:solidFill>
                  <a:schemeClr val="tx2"/>
                </a:solidFill>
              </a:rPr>
              <a:t>Parfitt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Professor Robert Holland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Dr. Behr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35200" y="2598569"/>
            <a:ext cx="2286000" cy="5937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935200" y="3657600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Kurt J. Clemente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77400" y="548639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 would also like to thank my parents, John and Diana for their relentless support throughout this semester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55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Lateral System Redesign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828020"/>
            <a:ext cx="845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Original Lateral System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ffectLst/>
              </a:rPr>
              <a:t>K-Braced Frame with steel wide-flange and HSS members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ffectLst/>
              </a:rPr>
              <a:t>Redesign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Reinforced concrete shear walls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ffectLst/>
              </a:rPr>
              <a:t>Existing concrete walls used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Stair wells (blue)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ffectLst/>
              </a:rPr>
              <a:t>Elevator shaft / mechanical space (red)</a:t>
            </a:r>
            <a:endParaRPr lang="en-US" dirty="0">
              <a:solidFill>
                <a:schemeClr val="tx2"/>
              </a:solidFill>
              <a:effectLst/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82300" y="3967341"/>
            <a:ext cx="5943600" cy="238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45300" y="3892798"/>
            <a:ext cx="6629400" cy="253033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683567"/>
              </p:ext>
            </p:extLst>
          </p:nvPr>
        </p:nvGraphicFramePr>
        <p:xfrm>
          <a:off x="20802600" y="803957"/>
          <a:ext cx="358267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505"/>
                <a:gridCol w="713105"/>
                <a:gridCol w="787400"/>
                <a:gridCol w="1089660"/>
              </a:tblGrid>
              <a:tr h="190500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Force (k)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Shear (k)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Moment (ft-k)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First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149.1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Second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76.6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145.0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1289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Third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72.5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147.1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2284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Fourth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72.5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151.0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3274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Fifth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74.6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151.8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4389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Sixth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76.4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178.6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5536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Seventh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75.5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169.3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6504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Penthouse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103.1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66.2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10207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Roof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66.2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8036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7400" y="304800"/>
            <a:ext cx="5149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New Wind Forces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75842" y="3429000"/>
            <a:ext cx="5149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New Wind Diagram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441" y="430442"/>
            <a:ext cx="46823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Existing Structural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Problem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Proposed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Architectural Breadth: </a:t>
            </a:r>
            <a:r>
              <a:rPr lang="en-US" dirty="0" smtClean="0">
                <a:solidFill>
                  <a:schemeClr val="tx2"/>
                </a:solidFill>
              </a:rPr>
              <a:t>      Column </a:t>
            </a:r>
            <a:r>
              <a:rPr lang="en-US" dirty="0" smtClean="0">
                <a:solidFill>
                  <a:schemeClr val="tx2"/>
                </a:solidFill>
              </a:rPr>
              <a:t>Layout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Slab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Column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Lateral System Redesign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Design Criteria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Results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CM Breadth: Cost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Flood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23691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Lateral System Redesign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1200" y="82802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Results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ffectLst/>
              </a:rPr>
              <a:t>Both stairwell and elevator / mechanical space walls needed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10” walls</a:t>
            </a:r>
            <a:endParaRPr lang="en-US" dirty="0">
              <a:effectLst/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891236"/>
              </p:ext>
            </p:extLst>
          </p:nvPr>
        </p:nvGraphicFramePr>
        <p:xfrm>
          <a:off x="11811000" y="3810000"/>
          <a:ext cx="2980690" cy="277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985"/>
                <a:gridCol w="1412875"/>
                <a:gridCol w="105283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Wall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Reinforcement (bars)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Spacing (inches)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#7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#6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#2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#5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#3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#5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#3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#5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#3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#5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#3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4497210"/>
              </p:ext>
            </p:extLst>
          </p:nvPr>
        </p:nvGraphicFramePr>
        <p:xfrm>
          <a:off x="9906000" y="2501738"/>
          <a:ext cx="6080760" cy="8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190"/>
                <a:gridCol w="1520190"/>
                <a:gridCol w="1520190"/>
                <a:gridCol w="152019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Floor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ΣKX</a:t>
                      </a:r>
                      <a:r>
                        <a:rPr lang="en-US" sz="1400" baseline="300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ΣKY</a:t>
                      </a:r>
                      <a:r>
                        <a:rPr lang="en-US" sz="1400" baseline="300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en-US" sz="1400" baseline="30000">
                          <a:effectLst/>
                        </a:rPr>
                        <a:t>st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336,396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110,153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446,549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en-US" sz="1400" baseline="30000">
                          <a:effectLst/>
                        </a:rPr>
                        <a:t>nd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486,015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160,457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646,472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r>
                        <a:rPr lang="en-US" sz="1400" baseline="30000">
                          <a:effectLst/>
                        </a:rPr>
                        <a:t>rd</a:t>
                      </a:r>
                      <a:r>
                        <a:rPr lang="en-US" sz="1400">
                          <a:effectLst/>
                        </a:rPr>
                        <a:t>-Penthouse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585,073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197,580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782,653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34800" y="2043736"/>
            <a:ext cx="5149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J-Values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963400" y="3345979"/>
            <a:ext cx="5149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Shear Wall Design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21800" y="828020"/>
            <a:ext cx="2917190" cy="4457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4441" y="430442"/>
            <a:ext cx="46823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Existing Structural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Problem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Proposed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Architectural Breadth: </a:t>
            </a:r>
            <a:r>
              <a:rPr lang="en-US" dirty="0" smtClean="0">
                <a:solidFill>
                  <a:schemeClr val="tx2"/>
                </a:solidFill>
              </a:rPr>
              <a:t>      Column </a:t>
            </a:r>
            <a:r>
              <a:rPr lang="en-US" dirty="0" smtClean="0">
                <a:solidFill>
                  <a:schemeClr val="tx2"/>
                </a:solidFill>
              </a:rPr>
              <a:t>Layout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Slab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Column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Lateral System Redesign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Design Criteria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Results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CM Breadth: Cost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Flood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8162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0" y="3048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Construction Management Breadth: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Cost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25000" y="1539865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Original Steel Design: $1,411,217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Concrete Redesign: $1,285, 191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Slab: $831,960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Columns: $383,363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Shear Walls: $69,868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dirty="0">
              <a:effectLst/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441" y="430442"/>
            <a:ext cx="46823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Existing Structural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Problem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Proposed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Architectural Breadth: </a:t>
            </a:r>
            <a:r>
              <a:rPr lang="en-US" dirty="0" smtClean="0">
                <a:solidFill>
                  <a:schemeClr val="tx2"/>
                </a:solidFill>
              </a:rPr>
              <a:t>      Column </a:t>
            </a:r>
            <a:r>
              <a:rPr lang="en-US" dirty="0" smtClean="0">
                <a:solidFill>
                  <a:schemeClr val="tx2"/>
                </a:solidFill>
              </a:rPr>
              <a:t>Layout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Slab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Column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Lateral System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CM Breadth: Cost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Flood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36646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Flood Analysis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45300" y="828020"/>
            <a:ext cx="6629400" cy="32105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01200" y="828020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Highest flood level of James River: 22 </a:t>
            </a:r>
            <a:r>
              <a:rPr lang="en-US" dirty="0" err="1" smtClean="0">
                <a:solidFill>
                  <a:schemeClr val="tx2"/>
                </a:solidFill>
              </a:rPr>
              <a:t>ft</a:t>
            </a: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ffectLst/>
              </a:rPr>
              <a:t>VASCIC 9 </a:t>
            </a:r>
            <a:r>
              <a:rPr lang="en-US" dirty="0" err="1" smtClean="0">
                <a:solidFill>
                  <a:schemeClr val="tx2"/>
                </a:solidFill>
                <a:effectLst/>
              </a:rPr>
              <a:t>ft</a:t>
            </a:r>
            <a:r>
              <a:rPr lang="en-US" dirty="0" smtClean="0">
                <a:solidFill>
                  <a:schemeClr val="tx2"/>
                </a:solidFill>
                <a:effectLst/>
              </a:rPr>
              <a:t> above sea level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ffectLst/>
              </a:rPr>
              <a:t>Levee Design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Soil: sand, dense and well graded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ffectLst/>
              </a:rPr>
              <a:t>Aesthetically pleasing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Resists 811 </a:t>
            </a:r>
            <a:r>
              <a:rPr lang="en-US" dirty="0" err="1" smtClean="0">
                <a:solidFill>
                  <a:schemeClr val="tx2"/>
                </a:solidFill>
              </a:rPr>
              <a:t>lb</a:t>
            </a:r>
            <a:r>
              <a:rPr lang="en-US" dirty="0" smtClean="0">
                <a:solidFill>
                  <a:schemeClr val="tx2"/>
                </a:solidFill>
              </a:rPr>
              <a:t>/</a:t>
            </a:r>
            <a:r>
              <a:rPr lang="en-US" dirty="0" err="1" smtClean="0">
                <a:solidFill>
                  <a:schemeClr val="tx2"/>
                </a:solidFill>
              </a:rPr>
              <a:t>sf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force acting on levee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ffectLst/>
              </a:rPr>
              <a:t>Resists seepage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Slurry Wall: Soil-cement </a:t>
            </a:r>
            <a:r>
              <a:rPr lang="en-US" dirty="0" err="1" smtClean="0">
                <a:solidFill>
                  <a:schemeClr val="tx2"/>
                </a:solidFill>
              </a:rPr>
              <a:t>bentonite</a:t>
            </a:r>
            <a:endParaRPr lang="en-US" dirty="0" smtClean="0">
              <a:solidFill>
                <a:schemeClr val="tx2"/>
              </a:solidFill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ffectLst/>
              </a:rPr>
              <a:t>High productivity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Verifiable continuity and depth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ffectLst/>
              </a:rPr>
              <a:t>Excellent resistance to contaminated water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Ability to easily flex with ground movements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Greater trench stability possible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ffectLst/>
              </a:rPr>
              <a:t>Resistant to erosion and burrowing animals</a:t>
            </a:r>
            <a:endParaRPr lang="en-US" dirty="0">
              <a:solidFill>
                <a:schemeClr val="tx2"/>
              </a:solidFill>
              <a:effectLst/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07400" y="304800"/>
            <a:ext cx="5149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Levee Design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441" y="430442"/>
            <a:ext cx="46823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Existing Structural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Problem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Proposed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Architectural Breadth: </a:t>
            </a:r>
            <a:r>
              <a:rPr lang="en-US" dirty="0" smtClean="0">
                <a:solidFill>
                  <a:schemeClr val="tx2"/>
                </a:solidFill>
              </a:rPr>
              <a:t>      Column </a:t>
            </a:r>
            <a:r>
              <a:rPr lang="en-US" dirty="0" smtClean="0">
                <a:solidFill>
                  <a:schemeClr val="tx2"/>
                </a:solidFill>
              </a:rPr>
              <a:t>Layout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Slab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Column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Lateral System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CM Breadth: Cost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Flood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36646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Thank You For Your Time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4441" y="430442"/>
            <a:ext cx="41489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Introduction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Building Statistics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Existing Structural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Problem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Proposed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Architectural Breadth: Column </a:t>
            </a:r>
            <a:r>
              <a:rPr lang="en-US" dirty="0" smtClean="0">
                <a:solidFill>
                  <a:schemeClr val="tx2"/>
                </a:solidFill>
              </a:rPr>
              <a:t>Layout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Slab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Column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Lateral System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CM Breadth: Cost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Flood Analysis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Building Statistics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01200" y="828020"/>
            <a:ext cx="8458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Building Occupancy Name: Northrop </a:t>
            </a:r>
            <a:r>
              <a:rPr lang="en-US" dirty="0" err="1" smtClean="0">
                <a:solidFill>
                  <a:schemeClr val="tx2"/>
                </a:solidFill>
              </a:rPr>
              <a:t>Grunman</a:t>
            </a:r>
            <a:r>
              <a:rPr lang="en-US" dirty="0" smtClean="0">
                <a:solidFill>
                  <a:schemeClr val="tx2"/>
                </a:solidFill>
              </a:rPr>
              <a:t> Newport News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Occupancy Type: Office / Research / Shipbuilding Facility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Size: 241,000 </a:t>
            </a:r>
            <a:r>
              <a:rPr lang="en-US" dirty="0" err="1" smtClean="0">
                <a:solidFill>
                  <a:schemeClr val="tx2"/>
                </a:solidFill>
              </a:rPr>
              <a:t>sf</a:t>
            </a: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Number of Stories: 8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Date of Construction: December 1999-February 2002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Actual cost: $58 million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Project Delivery: Design-Bid-Build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119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Project Team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30900" y="966787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Clark-</a:t>
            </a:r>
            <a:r>
              <a:rPr lang="en-US" dirty="0" err="1" smtClean="0">
                <a:solidFill>
                  <a:schemeClr val="tx2"/>
                </a:solidFill>
              </a:rPr>
              <a:t>Nexsen</a:t>
            </a:r>
            <a:r>
              <a:rPr lang="en-US" dirty="0" smtClean="0">
                <a:solidFill>
                  <a:schemeClr val="tx2"/>
                </a:solidFill>
              </a:rPr>
              <a:t> Architecture &amp; Engineering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30900" y="1919277"/>
            <a:ext cx="7610475" cy="379095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22100" y="966787"/>
            <a:ext cx="2286000" cy="6334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183600" y="581900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Clark-</a:t>
            </a:r>
            <a:r>
              <a:rPr lang="en-US" sz="1200" dirty="0" err="1" smtClean="0"/>
              <a:t>Nexsen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2016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Architecture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1200" y="828020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Achieves light, open feel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Uses steel wide-flange members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Enclosed in reflective curtain wall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Curve shape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Gives appearance of a tall, glass ship looking over the James River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Concrete “figurehead”</a:t>
            </a: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 descr="E:\1233 - VASCIC Building\1233 J_JOBS\Images\1233-2 VASCIC  wa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57359" y="304800"/>
            <a:ext cx="4018683" cy="245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233_Exterior_EP7_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45800" y="304800"/>
            <a:ext cx="3308803" cy="4953000"/>
          </a:xfrm>
          <a:prstGeom prst="rect">
            <a:avLst/>
          </a:prstGeom>
        </p:spPr>
      </p:pic>
      <p:pic>
        <p:nvPicPr>
          <p:cNvPr id="7" name="Picture 6" descr="1233_Exterior_EP3_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92800" y="2971800"/>
            <a:ext cx="4678074" cy="31251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4441" y="430442"/>
            <a:ext cx="41489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Introduction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Building Statistics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Architecture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Existing Structural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Problem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Proposed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Architectural Breadth: Column </a:t>
            </a:r>
            <a:r>
              <a:rPr lang="en-US" dirty="0" smtClean="0">
                <a:solidFill>
                  <a:schemeClr val="tx2"/>
                </a:solidFill>
              </a:rPr>
              <a:t>Layout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Slab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Column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Lateral System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CM Breadth: Cost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Flood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64600" y="61722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Clark-</a:t>
            </a:r>
            <a:r>
              <a:rPr lang="en-US" sz="1200" dirty="0" err="1" smtClean="0"/>
              <a:t>Nexsen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88773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Existing Structural System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7137" y="1600200"/>
            <a:ext cx="8458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Wide-flange steel column on a concrete pedestal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Placed around perimeter of the building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Soil Condition: Unstable soil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Grade beams: 20” &amp; 22”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Resist lateral column base movement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Distribute weight of the building over soil</a:t>
            </a: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77137" y="900210"/>
            <a:ext cx="718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FOUNDATION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8848" y="3933672"/>
            <a:ext cx="4663440" cy="2562225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0" y="3429000"/>
            <a:ext cx="3675380" cy="2752725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21400" y="1461938"/>
            <a:ext cx="3771900" cy="32346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999869" y="900209"/>
            <a:ext cx="431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CONC. PEDESTAL PLAN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59737" y="2831305"/>
            <a:ext cx="431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CONC. PEDESTAL SECTION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441" y="430442"/>
            <a:ext cx="414895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Existing Structural System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Foundation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Gravity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Lateral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Problem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Proposed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Architectural Breadth: Column </a:t>
            </a:r>
            <a:r>
              <a:rPr lang="en-US" dirty="0" smtClean="0">
                <a:solidFill>
                  <a:schemeClr val="tx2"/>
                </a:solidFill>
              </a:rPr>
              <a:t>Layout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Slab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Column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Lateral System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CM Breadth: Cost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Flood 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431000" y="48006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Clark-</a:t>
            </a:r>
            <a:r>
              <a:rPr lang="en-US" sz="1200" dirty="0" err="1" smtClean="0"/>
              <a:t>Nexsen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774400" y="62484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Clark-</a:t>
            </a:r>
            <a:r>
              <a:rPr lang="en-US" sz="1200" dirty="0" err="1" smtClean="0"/>
              <a:t>Nexsen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0" y="62484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Clark-</a:t>
            </a:r>
            <a:r>
              <a:rPr lang="en-US" sz="1200" dirty="0" err="1" smtClean="0"/>
              <a:t>Nexsen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2346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Existing Structural system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77137" y="1600200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FLOOR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4.5” total thickness composite steel deck and slab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Lightweight concrete placed 2” deep, .038” thick galvanized steel deck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Yield Strength: 33 </a:t>
            </a:r>
            <a:r>
              <a:rPr lang="en-US" dirty="0" err="1" smtClean="0">
                <a:solidFill>
                  <a:schemeClr val="tx2"/>
                </a:solidFill>
              </a:rPr>
              <a:t>ksi</a:t>
            </a: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BEAMS / COLUMNS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Steel wide-wide flange members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W12x14 – W18x40 used for beams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W8, W10, W12, W14 used for columns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1</a:t>
            </a:r>
            <a:r>
              <a:rPr lang="en-US" baseline="30000" dirty="0" smtClean="0">
                <a:solidFill>
                  <a:schemeClr val="tx2"/>
                </a:solidFill>
              </a:rPr>
              <a:t>st</a:t>
            </a:r>
            <a:r>
              <a:rPr lang="en-US" dirty="0" smtClean="0">
                <a:solidFill>
                  <a:schemeClr val="tx2"/>
                </a:solidFill>
              </a:rPr>
              <a:t> Floor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5” slab on grade w/ 6x6 W2.9xW2.9 WWF (blue)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8” slab on grade- #4 bars @ 12” </a:t>
            </a:r>
            <a:r>
              <a:rPr lang="en-US" dirty="0" err="1" smtClean="0">
                <a:solidFill>
                  <a:schemeClr val="tx2"/>
                </a:solidFill>
              </a:rPr>
              <a:t>o.c</a:t>
            </a:r>
            <a:r>
              <a:rPr lang="en-US" dirty="0" smtClean="0">
                <a:solidFill>
                  <a:schemeClr val="tx2"/>
                </a:solidFill>
              </a:rPr>
              <a:t>. (red)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6” slab on grade w/ 6x6 W2.9xW2.9 WWF (green)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7137" y="900210"/>
            <a:ext cx="718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GRAVITY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21400" y="900210"/>
            <a:ext cx="5172075" cy="247142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7000" y="3429000"/>
            <a:ext cx="5130165" cy="28168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258019" y="900209"/>
            <a:ext cx="2945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Floors 2-7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Structural </a:t>
            </a:r>
            <a:r>
              <a:rPr lang="en-US" sz="2400" dirty="0" err="1" smtClean="0">
                <a:solidFill>
                  <a:schemeClr val="tx2"/>
                </a:solidFill>
              </a:rPr>
              <a:t>Floorplan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74088" y="3770024"/>
            <a:ext cx="2945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First Floor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Structural </a:t>
            </a:r>
            <a:r>
              <a:rPr lang="en-US" sz="2400" dirty="0" err="1" smtClean="0">
                <a:solidFill>
                  <a:schemeClr val="tx2"/>
                </a:solidFill>
              </a:rPr>
              <a:t>Floorplan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441" y="430442"/>
            <a:ext cx="414895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Existing Structural System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Foundation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Gravity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Lateral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Problem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Proposed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Architectural Breadth: Column </a:t>
            </a:r>
            <a:r>
              <a:rPr lang="en-US" dirty="0" smtClean="0">
                <a:solidFill>
                  <a:schemeClr val="tx2"/>
                </a:solidFill>
              </a:rPr>
              <a:t>Layout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Slab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Column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Lateral System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CM Breadth: Cost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Flood Analysis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079200" y="17526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Clark-</a:t>
            </a:r>
            <a:r>
              <a:rPr lang="en-US" sz="1200" dirty="0" err="1" smtClean="0"/>
              <a:t>Nexsen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8821400" y="45720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Clark-</a:t>
            </a:r>
            <a:r>
              <a:rPr lang="en-US" sz="1200" dirty="0" err="1" smtClean="0"/>
              <a:t>Nexsen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797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Existing Structural System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77137" y="16002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7137" y="900210"/>
            <a:ext cx="718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LATERAL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7137" y="1600200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K-Braced Frame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Wide-flange members used for vertical members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W14x82 – W14x90 – W14x159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HSS members used for cross-bracing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X-Bracing used in 3 bays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Penthouse resists largest wind force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Bays on bottom level have added weight of floors above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X-bracing allows one member to be in tension and one to be in compression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Caters well to the shape of the building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Allows lateral loads to be distributed throughout the unique shape of the building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41000" y="1600200"/>
            <a:ext cx="2264410" cy="419100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8148618" y="2806383"/>
            <a:ext cx="4619625" cy="22072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126200" y="715543"/>
            <a:ext cx="2945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K-Braced Frame Location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00514" y="701353"/>
            <a:ext cx="2945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K-Braced Frame Section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441" y="430442"/>
            <a:ext cx="414895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Existing Structural System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Foundation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Gravity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Lateral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Problem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Proposed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Architectural Breadth: Column </a:t>
            </a:r>
            <a:r>
              <a:rPr lang="en-US" dirty="0" smtClean="0">
                <a:solidFill>
                  <a:schemeClr val="tx2"/>
                </a:solidFill>
              </a:rPr>
              <a:t>Layout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Slab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Column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Lateral System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CM Breadth: Cost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Flood 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431000" y="61722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Clark-</a:t>
            </a:r>
            <a:r>
              <a:rPr lang="en-US" sz="1200" dirty="0" err="1" smtClean="0"/>
              <a:t>Nexsen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3393400" y="58674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Clark-</a:t>
            </a:r>
            <a:r>
              <a:rPr lang="en-US" sz="1200" dirty="0" err="1" smtClean="0"/>
              <a:t>Nexsen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7879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Problem Statement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82802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Curved shape leads to confusing column layouts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Current column layout leads to confusing beam and joist layouts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Creates great differences in floor depth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441" y="430442"/>
            <a:ext cx="41489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Existing Structural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Problem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Proposed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Architectural Breadth: Column </a:t>
            </a:r>
            <a:r>
              <a:rPr lang="en-US" dirty="0" smtClean="0">
                <a:solidFill>
                  <a:schemeClr val="tx2"/>
                </a:solidFill>
              </a:rPr>
              <a:t>Layout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Slab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Column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Lateral System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CM Breadth: Cost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Flood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17718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Problem Solution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828020"/>
            <a:ext cx="8458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Investigate new column layouts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Redesign structural system using reinforced concrete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Composite Steel Deck / Wide flange steel beams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=&gt; Two-way flat slabs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Wide flange steel columns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=&gt; Reinforced concrete columns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K-Braced lateral resisting frame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=&gt; Shear walls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Reduces floor thickness which will allow building to keep a light, open feel and may reduce cost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441" y="430442"/>
            <a:ext cx="41489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Existing Structural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Problem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Proposed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Architectural Breadth: Column </a:t>
            </a:r>
            <a:r>
              <a:rPr lang="en-US" dirty="0" smtClean="0">
                <a:solidFill>
                  <a:schemeClr val="tx2"/>
                </a:solidFill>
              </a:rPr>
              <a:t>Layout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Slab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Column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Lateral System Redesign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CM Breadth: Cost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Flood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23691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4328</TotalTime>
  <Words>2173</Words>
  <Application>Microsoft Office PowerPoint</Application>
  <PresentationFormat>Custom</PresentationFormat>
  <Paragraphs>842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Slipstream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Owner</cp:lastModifiedBy>
  <cp:revision>183</cp:revision>
  <dcterms:created xsi:type="dcterms:W3CDTF">2006-11-29T18:17:25Z</dcterms:created>
  <dcterms:modified xsi:type="dcterms:W3CDTF">2011-04-13T16:07:58Z</dcterms:modified>
</cp:coreProperties>
</file>